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13.xml" ContentType="application/vnd.openxmlformats-officedocument.presentationml.tags+xml"/>
  <Override PartName="/ppt/tags/tag11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0.xml" ContentType="application/vnd.openxmlformats-officedocument.presentationml.tags+xml"/>
  <Override PartName="/ppt/tags/tag12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7" r:id="rId1"/>
  </p:sldMasterIdLst>
  <p:notesMasterIdLst>
    <p:notesMasterId r:id="rId7"/>
  </p:notesMasterIdLst>
  <p:handoutMasterIdLst>
    <p:handoutMasterId r:id="rId8"/>
  </p:handoutMasterIdLst>
  <p:sldIdLst>
    <p:sldId id="566" r:id="rId2"/>
    <p:sldId id="564" r:id="rId3"/>
    <p:sldId id="565" r:id="rId4"/>
    <p:sldId id="559" r:id="rId5"/>
    <p:sldId id="549" r:id="rId6"/>
  </p:sldIdLst>
  <p:sldSz cx="9144000" cy="6858000" type="screen4x3"/>
  <p:notesSz cx="7315200" cy="96012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6AC"/>
    <a:srgbClr val="C1E0FF"/>
    <a:srgbClr val="002060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09" autoAdjust="0"/>
    <p:restoredTop sz="95455" autoAdjust="0"/>
  </p:normalViewPr>
  <p:slideViewPr>
    <p:cSldViewPr snapToGrid="0">
      <p:cViewPr varScale="1">
        <p:scale>
          <a:sx n="78" d="100"/>
          <a:sy n="78" d="100"/>
        </p:scale>
        <p:origin x="1349" y="67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16" y="84"/>
      </p:cViewPr>
      <p:guideLst>
        <p:guide orient="horz" pos="2929"/>
        <p:guide pos="2160"/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33" tIns="48417" rIns="96833" bIns="48417" numCol="1" anchor="t" anchorCtr="0" compatLnSpc="1">
            <a:prstTxWarp prst="textNoShape">
              <a:avLst/>
            </a:prstTxWarp>
          </a:bodyPr>
          <a:lstStyle>
            <a:lvl1pPr defTabSz="96893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2963" y="0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33" tIns="48417" rIns="96833" bIns="48417" numCol="1" anchor="t" anchorCtr="0" compatLnSpc="1">
            <a:prstTxWarp prst="textNoShape">
              <a:avLst/>
            </a:prstTxWarp>
          </a:bodyPr>
          <a:lstStyle>
            <a:lvl1pPr algn="r" defTabSz="96893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19173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33" tIns="48417" rIns="96833" bIns="48417" numCol="1" anchor="b" anchorCtr="0" compatLnSpc="1">
            <a:prstTxWarp prst="textNoShape">
              <a:avLst/>
            </a:prstTxWarp>
          </a:bodyPr>
          <a:lstStyle>
            <a:lvl1pPr defTabSz="96893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2963" y="9119173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33" tIns="48417" rIns="96833" bIns="48417" numCol="1" anchor="b" anchorCtr="0" compatLnSpc="1">
            <a:prstTxWarp prst="textNoShape">
              <a:avLst/>
            </a:prstTxWarp>
          </a:bodyPr>
          <a:lstStyle>
            <a:lvl1pPr algn="r" defTabSz="96893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C3C5313-A46C-42E3-A411-2690B938F8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67233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8" tIns="48779" rIns="97558" bIns="48779" numCol="1" anchor="t" anchorCtr="0" compatLnSpc="1">
            <a:prstTxWarp prst="textNoShape">
              <a:avLst/>
            </a:prstTxWarp>
          </a:bodyPr>
          <a:lstStyle>
            <a:lvl1pPr algn="l" defTabSz="975685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3425" y="471488"/>
            <a:ext cx="3308350" cy="2481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4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8" tIns="48779" rIns="97558" bIns="48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7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8" tIns="48779" rIns="97558" bIns="48779" numCol="1" anchor="b" anchorCtr="0" compatLnSpc="1">
            <a:prstTxWarp prst="textNoShape">
              <a:avLst/>
            </a:prstTxWarp>
          </a:bodyPr>
          <a:lstStyle>
            <a:lvl1pPr algn="ctr" defTabSz="975685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DWI Detection and Standardized Field Sobriety Testing</a:t>
            </a:r>
          </a:p>
          <a:p>
            <a:pPr>
              <a:defRPr/>
            </a:pPr>
            <a:r>
              <a:rPr lang="en-US" dirty="0"/>
              <a:t>Dry Lab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8" tIns="48779" rIns="97558" bIns="48779" numCol="1" anchor="t" anchorCtr="0" compatLnSpc="1">
            <a:prstTxWarp prst="textNoShape">
              <a:avLst/>
            </a:prstTxWarp>
          </a:bodyPr>
          <a:lstStyle>
            <a:lvl1pPr algn="r" defTabSz="975685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Session 14-A</a:t>
            </a:r>
          </a:p>
          <a:p>
            <a:pPr>
              <a:defRPr/>
            </a:pPr>
            <a:fld id="{6B4B2958-743E-4ECB-AE0F-B8917F2F9947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18</a:t>
            </a: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390144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72518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7388" y="215900"/>
            <a:ext cx="3398837" cy="2549525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xfrm>
            <a:off x="583097" y="4561227"/>
            <a:ext cx="6185452" cy="431857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>
              <a:latin typeface="+mn-lt"/>
            </a:endParaRPr>
          </a:p>
          <a:p>
            <a:endParaRPr lang="en-US" altLang="en-US"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14-A</a:t>
            </a:r>
          </a:p>
          <a:p>
            <a:pPr>
              <a:defRPr/>
            </a:pPr>
            <a:fld id="{6B4B2958-743E-4ECB-AE0F-B8917F2F9947}" type="slidenum">
              <a:rPr lang="en-US" smtClean="0"/>
              <a:pPr>
                <a:defRPr/>
              </a:pPr>
              <a:t>1</a:t>
            </a:fld>
            <a:r>
              <a:rPr lang="en-US"/>
              <a:t> of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04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4688" y="2397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87" y="3116454"/>
            <a:ext cx="637705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14-A</a:t>
            </a:r>
          </a:p>
          <a:p>
            <a:pPr>
              <a:defRPr/>
            </a:pPr>
            <a:fld id="{6B4B2958-743E-4ECB-AE0F-B8917F2F9947}" type="slidenum">
              <a:rPr lang="en-US" smtClean="0"/>
              <a:pPr>
                <a:defRPr/>
              </a:pPr>
              <a:t>2</a:t>
            </a:fld>
            <a:r>
              <a:rPr lang="en-US"/>
              <a:t> of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35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33575" y="239713"/>
            <a:ext cx="3398838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3116454"/>
            <a:ext cx="6424246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14-A</a:t>
            </a:r>
          </a:p>
          <a:p>
            <a:pPr>
              <a:defRPr/>
            </a:pPr>
            <a:fld id="{6B4B2958-743E-4ECB-AE0F-B8917F2F9947}" type="slidenum">
              <a:rPr lang="en-US" smtClean="0"/>
              <a:pPr>
                <a:defRPr/>
              </a:pPr>
              <a:t>3</a:t>
            </a:fld>
            <a:r>
              <a:rPr lang="en-US"/>
              <a:t> of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156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4688" y="227013"/>
            <a:ext cx="3400425" cy="2549525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xfrm>
            <a:off x="468923" y="3116454"/>
            <a:ext cx="6389077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14-A</a:t>
            </a:r>
          </a:p>
          <a:p>
            <a:pPr>
              <a:defRPr/>
            </a:pPr>
            <a:fld id="{6B4B2958-743E-4ECB-AE0F-B8917F2F9947}" type="slidenum">
              <a:rPr lang="en-US" smtClean="0"/>
              <a:pPr>
                <a:defRPr/>
              </a:pPr>
              <a:t>4</a:t>
            </a:fld>
            <a:r>
              <a:rPr lang="en-US"/>
              <a:t> of 18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7388" y="227013"/>
            <a:ext cx="3398837" cy="2549525"/>
          </a:xfrm>
          <a:ln/>
        </p:spPr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>
          <a:xfrm>
            <a:off x="457200" y="3116454"/>
            <a:ext cx="6412524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14-A</a:t>
            </a:r>
          </a:p>
          <a:p>
            <a:pPr>
              <a:defRPr/>
            </a:pPr>
            <a:fld id="{6B4B2958-743E-4ECB-AE0F-B8917F2F9947}" type="slidenum">
              <a:rPr lang="en-US" smtClean="0"/>
              <a:pPr>
                <a:defRPr/>
              </a:pPr>
              <a:t>5</a:t>
            </a:fld>
            <a:r>
              <a:rPr lang="en-US"/>
              <a:t> of 18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2296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13A-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876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02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583140"/>
            <a:ext cx="8229600" cy="4297680"/>
          </a:xfr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26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13A-</a:t>
            </a:r>
            <a:fld id="{EE272712-1C13-4D5F-84E2-87323ADE61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9814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13A-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1260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>
            <a:spLocks noGrp="1"/>
          </p:cNvSpPr>
          <p:nvPr>
            <p:ph sz="quarter" idx="1" hasCustomPrompt="1"/>
          </p:nvPr>
        </p:nvSpPr>
        <p:spPr>
          <a:xfrm>
            <a:off x="457200" y="1645920"/>
            <a:ext cx="8229600" cy="4297680"/>
          </a:xfrm>
          <a:prstGeom prst="rect">
            <a:avLst/>
          </a:prstGeo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26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13A-</a:t>
            </a:r>
            <a:fld id="{186D7862-07C7-499A-8D93-67DA0EAE7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742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13A-</a:t>
            </a:r>
            <a:fld id="{D8579276-E65D-439F-98B1-C92025F409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6638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13A-</a:t>
            </a:r>
            <a:fld id="{1F1E41BF-2137-4E69-92AB-C0EC757692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881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BED88BE-628B-4BBB-8AE5-B42C4F96C1CD}"/>
              </a:ext>
            </a:extLst>
          </p:cNvPr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Rectangle 3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Title </a:t>
            </a:r>
          </a:p>
        </p:txBody>
      </p:sp>
      <p:sp>
        <p:nvSpPr>
          <p:cNvPr id="1030" name="Text Box 4"/>
          <p:cNvSpPr txBox="1">
            <a:spLocks noChangeArrowheads="1"/>
          </p:cNvSpPr>
          <p:nvPr userDrawn="1"/>
        </p:nvSpPr>
        <p:spPr bwMode="auto">
          <a:xfrm>
            <a:off x="111125" y="6508115"/>
            <a:ext cx="636111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0" dirty="0">
                <a:solidFill>
                  <a:schemeClr val="bg1"/>
                </a:solidFill>
                <a:latin typeface="Arial Black" panose="020B0A04020102020204" pitchFamily="34" charset="0"/>
              </a:rPr>
              <a:t>DWI DETECTION &amp; SFST</a:t>
            </a:r>
          </a:p>
        </p:txBody>
      </p:sp>
      <p:sp>
        <p:nvSpPr>
          <p:cNvPr id="1031" name="Rectangle 6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57200" y="1645920"/>
            <a:ext cx="8229600" cy="4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2" name="Rectangle 7"/>
          <p:cNvSpPr>
            <a:spLocks noChangeArrowheads="1"/>
          </p:cNvSpPr>
          <p:nvPr userDrawn="1"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835775" y="6488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13A-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2E4444-E865-4450-99F0-43D05C4E0111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37">
            <a:extLst>
              <a:ext uri="{FF2B5EF4-FFF2-40B4-BE49-F238E27FC236}">
                <a16:creationId xmlns:a16="http://schemas.microsoft.com/office/drawing/2014/main" id="{646171A4-996B-46B2-ADA5-F57C4CD5432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932" y="17561"/>
            <a:ext cx="787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spc="300" dirty="0">
                <a:solidFill>
                  <a:srgbClr val="FFFFFF"/>
                </a:solidFill>
                <a:latin typeface="Arial Narrow" panose="020B0606020202030204" pitchFamily="34" charset="0"/>
              </a:rPr>
              <a:t>Session 13-A – Dry Lab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7F04C19-9E04-4DFF-8D49-899DEA97774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</p:spTree>
    <p:custDataLst>
      <p:tags r:id="rId8"/>
    </p:custDataLst>
    <p:extLst>
      <p:ext uri="{BB962C8B-B14F-4D97-AF65-F5344CB8AC3E}">
        <p14:creationId xmlns:p14="http://schemas.microsoft.com/office/powerpoint/2010/main" val="3737843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571500" indent="-3429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600" b="0">
          <a:solidFill>
            <a:srgbClr val="000000"/>
          </a:solidFill>
          <a:latin typeface="+mj-lt"/>
        </a:defRPr>
      </a:lvl2pPr>
      <a:lvl3pPr marL="800100" indent="-342900" algn="l" rtl="0" eaLnBrk="0" fontAlgn="base" hangingPunct="0">
        <a:spcBef>
          <a:spcPct val="0"/>
        </a:spcBef>
        <a:spcAft>
          <a:spcPct val="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3pPr>
      <a:lvl4pPr marL="1028700" indent="-342900" algn="l" rtl="0" eaLnBrk="0" fontAlgn="base" hangingPunct="0">
        <a:spcBef>
          <a:spcPct val="0"/>
        </a:spcBef>
        <a:spcAft>
          <a:spcPct val="0"/>
        </a:spcAft>
        <a:buFont typeface="Courier New" panose="02070309020205020404" pitchFamily="49" charset="0"/>
        <a:buChar char="o"/>
        <a:defRPr sz="2600" b="0">
          <a:solidFill>
            <a:srgbClr val="000000"/>
          </a:solidFill>
          <a:latin typeface="+mj-lt"/>
        </a:defRPr>
      </a:lvl4pPr>
      <a:lvl5pPr marL="137160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tabLst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78209" y="1900614"/>
            <a:ext cx="3556000" cy="854075"/>
          </a:xfrm>
        </p:spPr>
        <p:txBody>
          <a:bodyPr/>
          <a:lstStyle/>
          <a:p>
            <a:r>
              <a:rPr lang="en-US" altLang="en-US" dirty="0"/>
              <a:t>Session 13-A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306364" y="2754689"/>
            <a:ext cx="3699691" cy="112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Dry Lab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6" y="1447056"/>
            <a:ext cx="4228151" cy="2820144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42136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42452" y="1582992"/>
            <a:ext cx="8259096" cy="4572000"/>
          </a:xfrm>
        </p:spPr>
        <p:txBody>
          <a:bodyPr/>
          <a:lstStyle/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dirty="0"/>
              <a:t>Properly administer SFSTs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dirty="0"/>
              <a:t>Properly observe and record subject’s performance utilizing field note-taking guide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dirty="0"/>
              <a:t>Properly interpret subject’s performance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dirty="0"/>
              <a:t>Properly use and maintain SFST Log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Learning Objectives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13A-2</a:t>
            </a:r>
          </a:p>
        </p:txBody>
      </p:sp>
      <p:pic>
        <p:nvPicPr>
          <p:cNvPr id="8" name="Graphic 7" descr="Bullseye">
            <a:extLst>
              <a:ext uri="{FF2B5EF4-FFF2-40B4-BE49-F238E27FC236}">
                <a16:creationId xmlns:a16="http://schemas.microsoft.com/office/drawing/2014/main" id="{7B20036E-5BF2-4734-AEC4-629E0F563E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93393" y="3481875"/>
            <a:ext cx="3000449" cy="300044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34983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471948" y="1476375"/>
            <a:ext cx="8259097" cy="4572000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dirty="0"/>
              <a:t>Same teams as dry run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dirty="0"/>
              <a:t>Each subject will be viewed performing all three tasks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dirty="0"/>
              <a:t>Only one opportunity to view each subject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dirty="0"/>
              <a:t>Record number of clues observed in appropriate boxes on video recording worksheet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Procedures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13A-3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5819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SFST Log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13A-4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8DDA7B-9F1B-4691-9E12-645DDE077E8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6733"/>
          <a:stretch/>
        </p:blipFill>
        <p:spPr>
          <a:xfrm>
            <a:off x="24713" y="1629150"/>
            <a:ext cx="9119287" cy="3402106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13A-5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A694C96-CE85-4085-B2D5-5357CE5EA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466" y="2077883"/>
            <a:ext cx="7349068" cy="17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9pPr>
          </a:lstStyle>
          <a:p>
            <a:r>
              <a:rPr lang="en-US" altLang="en-US" sz="4400" kern="0" dirty="0">
                <a:solidFill>
                  <a:schemeClr val="tx2"/>
                </a:solidFill>
              </a:rPr>
              <a:t>Questions?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 - &amp;quot;Session  13-A&amp;quot;&quot;/&gt;&lt;property id=&quot;20307&quot; value=&quot;566&quot;/&gt;&lt;/object&gt;&lt;object type=&quot;3&quot; unique_id=&quot;178551&quot;&gt;&lt;property id=&quot;20148&quot; value=&quot;5&quot;/&gt;&lt;property id=&quot;20300&quot; value=&quot;Slide 2 - &amp;quot;Learning Objectives&amp;quot;&quot;/&gt;&lt;property id=&quot;20307&quot; value=&quot;564&quot;/&gt;&lt;/object&gt;&lt;object type=&quot;3&quot; unique_id=&quot;178552&quot;&gt;&lt;property id=&quot;20148&quot; value=&quot;5&quot;/&gt;&lt;property id=&quot;20300&quot; value=&quot;Slide 3 - &amp;quot;Procedures&amp;quot;&quot;/&gt;&lt;property id=&quot;20307&quot; value=&quot;565&quot;/&gt;&lt;/object&gt;&lt;object type=&quot;3&quot; unique_id=&quot;178553&quot;&gt;&lt;property id=&quot;20148&quot; value=&quot;5&quot;/&gt;&lt;property id=&quot;20300&quot; value=&quot;Slide 4 - &amp;quot;SFST Log&amp;quot;&quot;/&gt;&lt;property id=&quot;20307&quot; value=&quot;559&quot;/&gt;&lt;/object&gt;&lt;object type=&quot;3&quot; unique_id=&quot;178554&quot;&gt;&lt;property id=&quot;20148&quot; value=&quot;5&quot;/&gt;&lt;property id=&quot;20300&quot; value=&quot;Slide 5&quot;/&gt;&lt;property id=&quot;20307&quot; value=&quot;549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SLIDE_COUNT" val="5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PROJECT_OPEN" val="0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046A742F-687B-4C6F-BA5F-C9323DE9E32A}"/>
</file>

<file path=customXml/itemProps2.xml><?xml version="1.0" encoding="utf-8"?>
<ds:datastoreItem xmlns:ds="http://schemas.openxmlformats.org/officeDocument/2006/customXml" ds:itemID="{81E42F3E-D14A-4AB9-B064-DC5CB1840B20}"/>
</file>

<file path=customXml/itemProps3.xml><?xml version="1.0" encoding="utf-8"?>
<ds:datastoreItem xmlns:ds="http://schemas.openxmlformats.org/officeDocument/2006/customXml" ds:itemID="{CEEA0D2E-49CB-40D9-9B9E-48EB9285B03D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39644</TotalTime>
  <Words>156</Words>
  <Application>Microsoft Office PowerPoint</Application>
  <PresentationFormat>On-screen Show (4:3)</PresentationFormat>
  <Paragraphs>48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Arial Narrow</vt:lpstr>
      <vt:lpstr>Calibri</vt:lpstr>
      <vt:lpstr>Courier New</vt:lpstr>
      <vt:lpstr>Trebuchet MS</vt:lpstr>
      <vt:lpstr>Wingdings</vt:lpstr>
      <vt:lpstr>4_Default Design</vt:lpstr>
      <vt:lpstr>Session 13-A</vt:lpstr>
      <vt:lpstr>Learning Objectives</vt:lpstr>
      <vt:lpstr>Procedures</vt:lpstr>
      <vt:lpstr>SFST Log</vt:lpstr>
      <vt:lpstr>PowerPoint Presentation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827</cp:revision>
  <cp:lastPrinted>2017-08-14T22:12:49Z</cp:lastPrinted>
  <dcterms:created xsi:type="dcterms:W3CDTF">2005-12-09T17:41:03Z</dcterms:created>
  <dcterms:modified xsi:type="dcterms:W3CDTF">2022-10-28T17:20:03Z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44FC00FB-DEE8-4CB6-BAF0-6C2801877541</vt:lpwstr>
  </property>
  <property fmtid="{D5CDD505-2E9C-101B-9397-08002B2CF9AE}" pid="3" name="ArticulatePath">
    <vt:lpwstr>SFST_PPT_13-A April 2021</vt:lpwstr>
  </property>
  <property fmtid="{D5CDD505-2E9C-101B-9397-08002B2CF9AE}" pid="4" name="ContentTypeId">
    <vt:lpwstr>0x010100A31DCCF0BBFCB640886DBD6AA5C4DF7C</vt:lpwstr>
  </property>
</Properties>
</file>